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7" r:id="rId5"/>
    <p:sldId id="269" r:id="rId6"/>
    <p:sldId id="268" r:id="rId7"/>
    <p:sldId id="271" r:id="rId8"/>
    <p:sldId id="272" r:id="rId9"/>
    <p:sldId id="261" r:id="rId10"/>
    <p:sldId id="26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7" d="100"/>
          <a:sy n="67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A154A-AD01-4C31-828F-1FD69BCDB8C9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98C7-CC7A-404B-ACE2-AD61A7E6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874A-07DB-4FE6-8C4B-EB5A449BBB41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6BE8-9BA7-4AB8-ABE4-73C4186DA6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3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6BE8-9BA7-4AB8-ABE4-73C4186DA6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9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October 30,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Spanish-American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1898-August 1898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and 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29" y="1100628"/>
            <a:ext cx="7732471" cy="39012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US </a:t>
            </a:r>
            <a:r>
              <a:rPr lang="en-US" sz="2400" dirty="0" smtClean="0"/>
              <a:t>claimed it was fighting to liberate the Philippines, but refused to give independence after the </a:t>
            </a:r>
            <a:r>
              <a:rPr lang="en-US" sz="2400" dirty="0" smtClean="0"/>
              <a:t>Spanish American war</a:t>
            </a:r>
            <a:endParaRPr lang="en-US" sz="2400" dirty="0" smtClean="0"/>
          </a:p>
          <a:p>
            <a:pPr>
              <a:buFont typeface="Wingdings" charset="2"/>
              <a:buChar char="Ø"/>
            </a:pPr>
            <a:r>
              <a:rPr lang="en-US" sz="2400" dirty="0" smtClean="0"/>
              <a:t>President McKinley argued that Filipinos were “unfit for self government” He feared </a:t>
            </a:r>
            <a:r>
              <a:rPr lang="en-US" sz="2400" dirty="0"/>
              <a:t>“anarchy” and vowed to “educate,” “uplift,” and “civilize” population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usiness </a:t>
            </a:r>
            <a:r>
              <a:rPr lang="en-US" sz="2400" dirty="0" smtClean="0"/>
              <a:t>interests motive--Philippines </a:t>
            </a:r>
            <a:r>
              <a:rPr lang="en-US" sz="2400" dirty="0"/>
              <a:t>provided a rich variety of natural </a:t>
            </a:r>
            <a:r>
              <a:rPr lang="en-US" sz="2400" dirty="0" smtClean="0"/>
              <a:t>resources </a:t>
            </a:r>
            <a:r>
              <a:rPr lang="en-US" sz="2400" dirty="0"/>
              <a:t>as well as a foothold in </a:t>
            </a:r>
            <a:r>
              <a:rPr lang="en-US" sz="2400" dirty="0" smtClean="0"/>
              <a:t>the valuable Asian trade markets</a:t>
            </a:r>
          </a:p>
          <a:p>
            <a:pPr marL="0" indent="0"/>
            <a:endParaRPr lang="en-US" sz="2400" b="1" dirty="0"/>
          </a:p>
          <a:p>
            <a:pPr lvl="1">
              <a:buFont typeface="Wingdings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26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 with the Philippines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The Filipino revolutionaries, led by Emilio Aguilnado, had welcomed the U.S. as liberators in their fight against Spain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Now they felt betrayed and refused to accept US annexation of the Philippines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The US and the Philippines fought a guerilla war until 1906</a:t>
            </a:r>
          </a:p>
          <a:p>
            <a:pPr>
              <a:buFont typeface="Wingdings" charset="2"/>
              <a:buChar char="Ø"/>
            </a:pPr>
            <a:r>
              <a:rPr lang="en-US" sz="2400" dirty="0" smtClean="0"/>
              <a:t>The US did not grant the Philippines full independence until 1946.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and Cuban relations pre-war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400" dirty="0" smtClean="0"/>
              <a:t>For more than 300 years </a:t>
            </a:r>
            <a:r>
              <a:rPr lang="en-US" sz="2400" b="0" dirty="0" smtClean="0"/>
              <a:t>Cuba</a:t>
            </a:r>
            <a:r>
              <a:rPr lang="en-US" sz="2400" dirty="0" smtClean="0"/>
              <a:t> and </a:t>
            </a:r>
            <a:r>
              <a:rPr lang="en-US" sz="2400" b="0" dirty="0" smtClean="0"/>
              <a:t>Philippines</a:t>
            </a:r>
            <a:r>
              <a:rPr lang="en-US" sz="2400" dirty="0" smtClean="0"/>
              <a:t> belonged to Spain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Brought Spain </a:t>
            </a:r>
            <a:r>
              <a:rPr lang="en-US" sz="2400" b="0" dirty="0" smtClean="0"/>
              <a:t>wealth</a:t>
            </a:r>
          </a:p>
          <a:p>
            <a:pPr>
              <a:buFont typeface="Wingdings" charset="2"/>
              <a:buChar char="u"/>
            </a:pPr>
            <a:r>
              <a:rPr lang="en-US" sz="2400" dirty="0" smtClean="0"/>
              <a:t>Revolts occasionally occurred, but not until the </a:t>
            </a:r>
            <a:r>
              <a:rPr lang="en-US" sz="2400" dirty="0" smtClean="0"/>
              <a:t>1890s </a:t>
            </a:r>
            <a:r>
              <a:rPr lang="en-US" sz="2400" dirty="0" smtClean="0"/>
              <a:t>did they seriously threaten  Spanish control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70330" y="1368743"/>
            <a:ext cx="3944508" cy="3231834"/>
          </a:xfrm>
        </p:spPr>
        <p:txBody>
          <a:bodyPr>
            <a:normAutofit fontScale="32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sz="7100" dirty="0"/>
              <a:t>Cuban people struggled for independence from Spain since 1868</a:t>
            </a:r>
          </a:p>
          <a:p>
            <a:pPr>
              <a:buFont typeface="Wingdings" charset="2"/>
              <a:buChar char="²"/>
            </a:pPr>
            <a:r>
              <a:rPr lang="en-US" sz="7100" dirty="0"/>
              <a:t>1895 Cuban rebels led by José Martí renewed their fight for independence</a:t>
            </a:r>
          </a:p>
          <a:p>
            <a:pPr>
              <a:buFont typeface="Wingdings" charset="2"/>
              <a:buChar char="²"/>
            </a:pPr>
            <a:r>
              <a:rPr lang="en-US" sz="7100" dirty="0" smtClean="0"/>
              <a:t>Spain </a:t>
            </a:r>
            <a:r>
              <a:rPr lang="en-US" sz="7100" dirty="0"/>
              <a:t>forced 300,000 Cubans into concentration camps—thousands died</a:t>
            </a:r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720" r="1772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 and Spain go to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Government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William </a:t>
            </a:r>
            <a:r>
              <a:rPr lang="en-US" sz="2800" dirty="0" smtClean="0"/>
              <a:t>McKinley, </a:t>
            </a:r>
            <a:r>
              <a:rPr lang="en-US" sz="2800" dirty="0" smtClean="0"/>
              <a:t>President in 1896—</a:t>
            </a:r>
            <a:r>
              <a:rPr lang="en-US" sz="2800" b="0" dirty="0" smtClean="0"/>
              <a:t>supported independence </a:t>
            </a:r>
            <a:r>
              <a:rPr lang="en-US" sz="2800" dirty="0" smtClean="0"/>
              <a:t>but had </a:t>
            </a:r>
            <a:r>
              <a:rPr lang="en-US" sz="2800" b="0" dirty="0" smtClean="0"/>
              <a:t>no desire for war </a:t>
            </a:r>
            <a:r>
              <a:rPr lang="en-US" sz="2800" dirty="0" smtClean="0"/>
              <a:t>with Spain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1897 McKinley took encouragement from a new Spanish government that </a:t>
            </a:r>
            <a:r>
              <a:rPr lang="en-US" sz="2800" b="0" dirty="0" smtClean="0"/>
              <a:t>promised reforms </a:t>
            </a:r>
            <a:r>
              <a:rPr lang="en-US" sz="2800" dirty="0" smtClean="0"/>
              <a:t>in Cuba as well as some independence</a:t>
            </a:r>
          </a:p>
          <a:p>
            <a:pPr>
              <a:buFont typeface="Wingdings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39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4843" y="2035575"/>
            <a:ext cx="5212080" cy="1089427"/>
          </a:xfrm>
        </p:spPr>
        <p:txBody>
          <a:bodyPr/>
          <a:lstStyle/>
          <a:p>
            <a:r>
              <a:rPr lang="en-US" dirty="0" smtClean="0"/>
              <a:t>February </a:t>
            </a:r>
            <a:r>
              <a:rPr lang="en-US" dirty="0"/>
              <a:t>1898, explosion blew up the battleship </a:t>
            </a:r>
            <a:r>
              <a:rPr lang="en-US" i="1" dirty="0"/>
              <a:t>Maine</a:t>
            </a:r>
            <a:r>
              <a:rPr lang="en-US" dirty="0"/>
              <a:t>, killing 260 officers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8442" r="1844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697879" y="2553421"/>
            <a:ext cx="5794760" cy="623314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Media headlines screamed for revenge, blaming Spain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vs. congress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0" y="1701847"/>
            <a:ext cx="3982128" cy="3237323"/>
          </a:xfrm>
        </p:spPr>
        <p:txBody>
          <a:bodyPr>
            <a:normAutofit/>
          </a:bodyPr>
          <a:lstStyle/>
          <a:p>
            <a:r>
              <a:rPr lang="en-US" dirty="0"/>
              <a:t>April 1898, President McKinley sent message to Congress that called for use of troops to bring about “a national compromise between the contestants.”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Congress responded </a:t>
            </a:r>
            <a:r>
              <a:rPr lang="en-US" dirty="0" smtClean="0"/>
              <a:t>with a more warlike statement, giving  the President authority </a:t>
            </a:r>
            <a:r>
              <a:rPr lang="en-US" dirty="0"/>
              <a:t>to use troops to end Spanish control and declare Cuba independent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2198" y="1097280"/>
            <a:ext cx="3741162" cy="37124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Journalism that sensationalized—and sometimes even manufactured—dramatic events </a:t>
            </a:r>
          </a:p>
          <a:p>
            <a:pPr>
              <a:buFont typeface="Wingdings" charset="2"/>
              <a:buChar char="v"/>
            </a:pPr>
            <a:r>
              <a:rPr lang="en-US" dirty="0"/>
              <a:t>Helped propel the </a:t>
            </a:r>
            <a:r>
              <a:rPr lang="en-US" dirty="0" smtClean="0"/>
              <a:t>US </a:t>
            </a:r>
            <a:r>
              <a:rPr lang="en-US" dirty="0"/>
              <a:t>into war with Spain</a:t>
            </a:r>
          </a:p>
          <a:p>
            <a:pPr>
              <a:buFont typeface="Wingdings" charset="2"/>
              <a:buChar char="v"/>
            </a:pPr>
            <a:r>
              <a:rPr lang="en-US" dirty="0"/>
              <a:t>Used melodrama, romance, and hyperbole to sell millions of newspapers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</a:t>
            </a:r>
            <a:endParaRPr lang="en-US" dirty="0"/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124" r="-5124"/>
          <a:stretch>
            <a:fillRect/>
          </a:stretch>
        </p:blipFill>
        <p:spPr>
          <a:xfrm>
            <a:off x="4023360" y="1097280"/>
            <a:ext cx="4927853" cy="5716310"/>
          </a:xfrm>
        </p:spPr>
      </p:pic>
    </p:spTree>
    <p:extLst>
      <p:ext uri="{BB962C8B-B14F-4D97-AF65-F5344CB8AC3E}">
        <p14:creationId xmlns:p14="http://schemas.microsoft.com/office/powerpoint/2010/main" val="40916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journalism &amp;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2800" dirty="0"/>
              <a:t>J</a:t>
            </a:r>
            <a:r>
              <a:rPr lang="en-US" sz="2800" dirty="0" smtClean="0"/>
              <a:t>ournalists, with their sensational headlines and stories, pressed politicians into declaring war after the explosion of the </a:t>
            </a:r>
            <a:r>
              <a:rPr lang="en-US" sz="2800" i="1" dirty="0" smtClean="0"/>
              <a:t>Maine.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2">
              <a:buFont typeface="Wingdings" charset="2"/>
              <a:buChar char="u"/>
            </a:pPr>
            <a:r>
              <a:rPr lang="en-US" sz="2800" dirty="0" smtClean="0"/>
              <a:t>Sold a lot of newspapers!!!</a:t>
            </a:r>
            <a:endParaRPr lang="en-US" sz="2800" dirty="0" smtClean="0"/>
          </a:p>
          <a:p>
            <a:pPr>
              <a:buFont typeface="Wingdings" charset="2"/>
              <a:buChar char="u"/>
            </a:pPr>
            <a:r>
              <a:rPr lang="en-US" sz="2800" dirty="0" smtClean="0"/>
              <a:t>In 1975, a</a:t>
            </a:r>
            <a:r>
              <a:rPr lang="en-US" sz="2800" dirty="0" smtClean="0"/>
              <a:t> </a:t>
            </a:r>
            <a:r>
              <a:rPr lang="en-US" sz="2800" dirty="0" smtClean="0"/>
              <a:t>study of the sinking concluded that an accident, probably a faulty boiler, caused the explosion</a:t>
            </a:r>
          </a:p>
          <a:p>
            <a:pPr>
              <a:buFont typeface="Wingdings" charset="2"/>
              <a:buChar char="u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65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Ending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914401"/>
            <a:ext cx="8737635" cy="4457699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August 12, </a:t>
            </a:r>
            <a:r>
              <a:rPr lang="en-US" sz="2800" dirty="0" smtClean="0"/>
              <a:t>1898, this short war ended; a treaty was negotiated:</a:t>
            </a:r>
          </a:p>
          <a:p>
            <a:pPr lvl="2">
              <a:buFont typeface="Wingdings" charset="2"/>
              <a:buChar char="v"/>
            </a:pPr>
            <a:r>
              <a:rPr lang="en-US" sz="2400" b="1" dirty="0" smtClean="0"/>
              <a:t>Spain </a:t>
            </a:r>
            <a:r>
              <a:rPr lang="en-US" sz="2400" b="1" dirty="0" smtClean="0"/>
              <a:t>granted independence to Cuba</a:t>
            </a:r>
          </a:p>
          <a:p>
            <a:pPr lvl="2">
              <a:buFont typeface="Wingdings" charset="2"/>
              <a:buChar char="v"/>
            </a:pPr>
            <a:r>
              <a:rPr lang="en-US" sz="2400" b="1" dirty="0" smtClean="0"/>
              <a:t>Ceded </a:t>
            </a:r>
            <a:r>
              <a:rPr lang="en-US" sz="2400" b="1" dirty="0" smtClean="0"/>
              <a:t>Guam, Puerto Rico, and the Philippines to the </a:t>
            </a:r>
            <a:r>
              <a:rPr lang="en-US" sz="2400" b="1" dirty="0" smtClean="0"/>
              <a:t>US in exchange for $20 million</a:t>
            </a:r>
          </a:p>
          <a:p>
            <a:pPr>
              <a:buFont typeface="Wingdings" charset="2"/>
              <a:buChar char="v"/>
            </a:pPr>
            <a:r>
              <a:rPr lang="en-US" sz="2800" dirty="0"/>
              <a:t>US did not annex Cuba due to the Teller </a:t>
            </a:r>
            <a:r>
              <a:rPr lang="en-US" sz="2800" dirty="0" smtClean="0"/>
              <a:t>Amendment </a:t>
            </a:r>
            <a:r>
              <a:rPr lang="en-US" sz="2000" dirty="0" smtClean="0"/>
              <a:t>(April 1898), </a:t>
            </a:r>
            <a:r>
              <a:rPr lang="en-US" sz="2600" dirty="0"/>
              <a:t>which </a:t>
            </a:r>
            <a:r>
              <a:rPr lang="en-US" sz="2600" i="1" dirty="0" smtClean="0"/>
              <a:t>had promised</a:t>
            </a:r>
            <a:r>
              <a:rPr lang="en-US" sz="2600" dirty="0" smtClean="0"/>
              <a:t> not to annex Cuba, as a compromise for some in Congress who were hesitant to declare war</a:t>
            </a:r>
          </a:p>
          <a:p>
            <a:pPr>
              <a:buFont typeface="Wingdings" charset="2"/>
              <a:buChar char="v"/>
            </a:pPr>
            <a:r>
              <a:rPr lang="en-US" sz="2800" dirty="0" smtClean="0"/>
              <a:t>1901 Platt Amendment: </a:t>
            </a:r>
            <a:r>
              <a:rPr lang="en-US" sz="2800" dirty="0"/>
              <a:t>effectively limited Cuban independence and made Cuba a U.S. “protectorate” -- </a:t>
            </a:r>
            <a:r>
              <a:rPr lang="en-US" sz="2800" dirty="0" smtClean="0"/>
              <a:t> </a:t>
            </a:r>
            <a:r>
              <a:rPr lang="en-US" sz="2600" dirty="0"/>
              <a:t>a country controlled by the U.S. under the guise of “</a:t>
            </a:r>
            <a:r>
              <a:rPr lang="en-US" sz="2600" dirty="0" smtClean="0"/>
              <a:t>protection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7436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181</TotalTime>
  <Words>517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Spanish-American War</vt:lpstr>
      <vt:lpstr>Spanish and Cuban relations pre-war</vt:lpstr>
      <vt:lpstr>Cuba and Spain go to war</vt:lpstr>
      <vt:lpstr>US Government POV</vt:lpstr>
      <vt:lpstr>February 1898, explosion blew up the battleship Maine, killing 260 officers </vt:lpstr>
      <vt:lpstr>President vs. congress views</vt:lpstr>
      <vt:lpstr>Yellow journalism</vt:lpstr>
      <vt:lpstr>Yellow journalism &amp; the war</vt:lpstr>
      <vt:lpstr>Ending the war</vt:lpstr>
      <vt:lpstr>United states and the Philippines</vt:lpstr>
      <vt:lpstr>War with the Philippines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Spanish-American War</dc:title>
  <dc:creator>Athena Levesque</dc:creator>
  <cp:lastModifiedBy>Rebecca Leopold</cp:lastModifiedBy>
  <cp:revision>50</cp:revision>
  <cp:lastPrinted>2015-10-30T13:10:38Z</cp:lastPrinted>
  <dcterms:created xsi:type="dcterms:W3CDTF">2015-10-30T00:32:43Z</dcterms:created>
  <dcterms:modified xsi:type="dcterms:W3CDTF">2015-10-30T13:10:49Z</dcterms:modified>
</cp:coreProperties>
</file>